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e5a655af76547d4" /><Relationship Type="http://schemas.openxmlformats.org/officeDocument/2006/relationships/extended-properties" Target="/docProps/app.xml" Id="Ree0ae05cb66b4bba" /><Relationship Type="http://schemas.openxmlformats.org/officeDocument/2006/relationships/officeDocument" Target="/ppt/presentation.xml" Id="Re03b682d2511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8c20f0ea74e1c"/>
  </p:sldMasterIdLst>
  <p:notesMasterIdLst>
    <p:notesMasterId xmlns:r="http://schemas.openxmlformats.org/officeDocument/2006/relationships" r:id="Rdd7b3fa2267e4462"/>
  </p:notesMasterIdLst>
  <p:sldIdLst>
    <p:sldId xmlns:r="http://schemas.openxmlformats.org/officeDocument/2006/relationships" id="256" r:id="R7324e4aee2024de7"/>
    <p:sldId xmlns:r="http://schemas.openxmlformats.org/officeDocument/2006/relationships" id="257" r:id="R8fe9c91b240c40a1"/>
    <p:sldId xmlns:r="http://schemas.openxmlformats.org/officeDocument/2006/relationships" id="258" r:id="R2bcf831f541f4fbc"/>
    <p:sldId xmlns:r="http://schemas.openxmlformats.org/officeDocument/2006/relationships" id="259" r:id="R28d775a850a84e5a"/>
    <p:sldId xmlns:r="http://schemas.openxmlformats.org/officeDocument/2006/relationships" id="260" r:id="R93ae58a3b8354f35"/>
    <p:sldId xmlns:r="http://schemas.openxmlformats.org/officeDocument/2006/relationships" id="261" r:id="R19b6b71da0654038"/>
    <p:sldId xmlns:r="http://schemas.openxmlformats.org/officeDocument/2006/relationships" id="262" r:id="R225be8a65b3d4d8a"/>
    <p:sldId xmlns:r="http://schemas.openxmlformats.org/officeDocument/2006/relationships" id="263" r:id="Rcff2264c82214cf0"/>
    <p:sldId xmlns:r="http://schemas.openxmlformats.org/officeDocument/2006/relationships" id="264" r:id="Rad70023702814d16"/>
    <p:sldId xmlns:r="http://schemas.openxmlformats.org/officeDocument/2006/relationships" id="265" r:id="Rff46cbd39c38473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ed76d71ffa943cb" /><Relationship Type="http://schemas.openxmlformats.org/officeDocument/2006/relationships/slideMaster" Target="/ppt/slideMasters/slideMaster1.xml" Id="R2888c20f0ea74e1c" /><Relationship Type="http://schemas.openxmlformats.org/officeDocument/2006/relationships/notesMaster" Target="/ppt/notesMasters/notesMaster1.xml" Id="Rdd7b3fa2267e4462" /><Relationship Type="http://schemas.openxmlformats.org/officeDocument/2006/relationships/presProps" Target="/ppt/presProps.xml" Id="Rd0dc2bdfe10149e5" /><Relationship Type="http://schemas.openxmlformats.org/officeDocument/2006/relationships/tableStyles" Target="/ppt/tableStyles.xml" Id="Ree7bb439e3b345ec" /><Relationship Type="http://schemas.openxmlformats.org/officeDocument/2006/relationships/slide" Target="/ppt/slides/slide1.xml" Id="R7324e4aee2024de7" /><Relationship Type="http://schemas.openxmlformats.org/officeDocument/2006/relationships/slide" Target="/ppt/slides/slide2.xml" Id="R8fe9c91b240c40a1" /><Relationship Type="http://schemas.openxmlformats.org/officeDocument/2006/relationships/slide" Target="/ppt/slides/slide3.xml" Id="R2bcf831f541f4fbc" /><Relationship Type="http://schemas.openxmlformats.org/officeDocument/2006/relationships/slide" Target="/ppt/slides/slide4.xml" Id="R28d775a850a84e5a" /><Relationship Type="http://schemas.openxmlformats.org/officeDocument/2006/relationships/slide" Target="/ppt/slides/slide5.xml" Id="R93ae58a3b8354f35" /><Relationship Type="http://schemas.openxmlformats.org/officeDocument/2006/relationships/slide" Target="/ppt/slides/slide6.xml" Id="R19b6b71da0654038" /><Relationship Type="http://schemas.openxmlformats.org/officeDocument/2006/relationships/slide" Target="/ppt/slides/slide7.xml" Id="R225be8a65b3d4d8a" /><Relationship Type="http://schemas.openxmlformats.org/officeDocument/2006/relationships/slide" Target="/ppt/slides/slide8.xml" Id="Rcff2264c82214cf0" /><Relationship Type="http://schemas.openxmlformats.org/officeDocument/2006/relationships/slide" Target="/ppt/slides/slide9.xml" Id="Rad70023702814d16" /><Relationship Type="http://schemas.openxmlformats.org/officeDocument/2006/relationships/slide" Target="/ppt/slides/slide10.xml" Id="Rff46cbd39c38473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6393cdf2b744ff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7262e45e7ae4c69" /><Relationship Type="http://schemas.openxmlformats.org/officeDocument/2006/relationships/notesMaster" Target="/ppt/notesMasters/notesMaster1.xml" Id="R49aa626ababd49c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0471677e2144bf7" /><Relationship Type="http://schemas.openxmlformats.org/officeDocument/2006/relationships/notesMaster" Target="/ppt/notesMasters/notesMaster1.xml" Id="Rb4d7e5cff2cd4a8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c02d9f1e5cb4e1a" /><Relationship Type="http://schemas.openxmlformats.org/officeDocument/2006/relationships/notesMaster" Target="/ppt/notesMasters/notesMaster1.xml" Id="R3d9e421601c8442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ee6656b335340cb" /><Relationship Type="http://schemas.openxmlformats.org/officeDocument/2006/relationships/notesMaster" Target="/ppt/notesMasters/notesMaster1.xml" Id="R8a0e0622138546c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4736026959a49cb" /><Relationship Type="http://schemas.openxmlformats.org/officeDocument/2006/relationships/notesMaster" Target="/ppt/notesMasters/notesMaster1.xml" Id="Rb571543f6a944c6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23912baf7374bcc" /><Relationship Type="http://schemas.openxmlformats.org/officeDocument/2006/relationships/notesMaster" Target="/ppt/notesMasters/notesMaster1.xml" Id="Rf9a7d97dbe9743d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7cb2e1c11424cfd" /><Relationship Type="http://schemas.openxmlformats.org/officeDocument/2006/relationships/notesMaster" Target="/ppt/notesMasters/notesMaster1.xml" Id="Raf5d7cf298874a5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f106331c23d4c8c" /><Relationship Type="http://schemas.openxmlformats.org/officeDocument/2006/relationships/notesMaster" Target="/ppt/notesMasters/notesMaster1.xml" Id="Rc250ab710a30468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d2c7bfeaf584876" /><Relationship Type="http://schemas.openxmlformats.org/officeDocument/2006/relationships/notesMaster" Target="/ppt/notesMasters/notesMaster1.xml" Id="R80cf42f0138a4f4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2bc97b7dd684a39" /><Relationship Type="http://schemas.openxmlformats.org/officeDocument/2006/relationships/notesMaster" Target="/ppt/notesMasters/notesMaster1.xml" Id="Rc6de2eed029d409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Abrir con la promesa: transformar la búsqueda informal en partidas y comunidades reales.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C:/Users/alfre/Desktop/BuscoTeam/docs/producto/material-socios/busco-team-propuesta-profesional-v7.png</a:t>
            </a:r>
          </a:p>
          <a:p xmlns:a="http://schemas.openxmlformats.org/drawingml/2006/main">
            <a:r>
              <a:t>- C:/Users/alfre/Desktop/BuscoTeam/docs/producto/resumen-socios-y-colaboradores.md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Cerrar pidiendo una conversación y una prueba concreta con una comunidad o audiencia real.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C:/Users/alfre/Desktop/BuscoTeam/docs/producto/resumen-socios-y-colaboradores.md</a:t>
            </a:r>
          </a:p>
          <a:p xmlns:a="http://schemas.openxmlformats.org/drawingml/2006/main">
            <a:r>
              <a:t>- C:/Users/alfre/Desktop/BuscoTeam/apps/web/public/brand/busco-team-logo.png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Explicar que el problema no es solo encontrar gente: es encontrar actividad vigente y coordinarla.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C:/Users/alfre/Desktop/BuscoTeam/busco-team-plan-maestro.md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Presentar la web como capa de descubrimiento y organización, no como una red social que compite con Discord.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C:/Users/alfre/Desktop/BuscoTeam/busco-team-plan-maestro.md</a:t>
            </a:r>
          </a:p>
          <a:p xmlns:a="http://schemas.openxmlformats.org/drawingml/2006/main">
            <a:r>
              <a:t>- C:/Users/alfre/Desktop/BuscoTeam/docs/producto/roadmap-admincp-discord-perfil-y-alianzas.md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Explicar que la concentración reduce el riesgo de un catálogo amplio pero vacío.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C:/Users/alfre/Desktop/BuscoTeam/busco-team-plan-maestro.md</a:t>
            </a:r>
          </a:p>
          <a:p xmlns:a="http://schemas.openxmlformats.org/drawingml/2006/main">
            <a:r>
              <a:t>- C:/Users/alfre/Desktop/BuscoTeam/apps/web/public/brand/game-cover-mosaic-bg.jpg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Conectar el beneficio funcional con pertenencia, cooperación y convivencia digital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C:/Users/alfre/Desktop/BuscoTeam/docs/producto/resumen-socios-y-colaboradores.md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 afirmar que no existe competencia. Presentar el nicho como atendido de forma incompleta.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https://gametree.me/</a:t>
            </a:r>
          </a:p>
          <a:p xmlns:a="http://schemas.openxmlformats.org/drawingml/2006/main">
            <a:r>
              <a:t>- https://play.google.com/store/apps/details?id=com.theedo.noobly</a:t>
            </a:r>
          </a:p>
          <a:p xmlns:a="http://schemas.openxmlformats.org/drawingml/2006/main">
            <a:r>
              <a:t>- https://curry.gg/es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Subrayar que la ventaja debe demostrarse con actividad y experiencia, no solo con una lista de funciones.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C:/Users/alfre/Desktop/BuscoTeam/busco-team-plan-maestro.md</a:t>
            </a:r>
          </a:p>
          <a:p xmlns:a="http://schemas.openxmlformats.org/drawingml/2006/main">
            <a:r>
              <a:t>- C:/Users/alfre/Desktop/BuscoTeam/docs/producto/roadmap-admincp-discord-perfil-y-alianzas.md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Aclarar que la plataforma sigue en desarrollo y que la prioridad es validar comportamiento real.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C:/Users/alfre/Desktop/BuscoTeam/README.md</a:t>
            </a:r>
          </a:p>
          <a:p xmlns:a="http://schemas.openxmlformats.org/drawingml/2006/main">
            <a:r>
              <a:t>- C:/Users/alfre/Desktop/BuscoTeam/docs/producto/resumen-socios-y-colaboradores.md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Explicar el efecto de red y por qué las comunidades fundadoras son parte del producto, no solo un canal de difusión.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C:/Users/alfre/Desktop/BuscoTeam/busco-team-plan-maestro.md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3dd9ec07e436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885f18007c849ba" /><Relationship Type="http://schemas.openxmlformats.org/officeDocument/2006/relationships/slideLayout" Target="/ppt/slideLayouts/slideLayout1.xml" Id="Rd17f99cc6c59423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f99cc6c59423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bd21fa1c749a1" /><Relationship Type="http://schemas.openxmlformats.org/officeDocument/2006/relationships/image" Target="/ppt/media/image.png" Id="Rfa6f0e882fa54521" /><Relationship Type="http://schemas.openxmlformats.org/officeDocument/2006/relationships/notesSlide" Target="/ppt/notesSlides/notesSlide1.xml" Id="R07124bc11f8841d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4a65c66a8415d" /><Relationship Type="http://schemas.openxmlformats.org/officeDocument/2006/relationships/image" Target="/ppt/media/image2.png" Id="Reabe259b929c4e58" /><Relationship Type="http://schemas.openxmlformats.org/officeDocument/2006/relationships/notesSlide" Target="/ppt/notesSlides/notesSlide10.xml" Id="Rd73128ac87f1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093abd1774cac" /><Relationship Type="http://schemas.openxmlformats.org/officeDocument/2006/relationships/notesSlide" Target="/ppt/notesSlides/notesSlide2.xml" Id="Rb146b3ec32ae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74730381b4e77" /><Relationship Type="http://schemas.openxmlformats.org/officeDocument/2006/relationships/notesSlide" Target="/ppt/notesSlides/notesSlide3.xml" Id="Ra702cd923401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9e4574c4c4e13" /><Relationship Type="http://schemas.openxmlformats.org/officeDocument/2006/relationships/image" Target="/ppt/media/image.jpeg" Id="Rf56beb9d0a5a4698" /><Relationship Type="http://schemas.openxmlformats.org/officeDocument/2006/relationships/notesSlide" Target="/ppt/notesSlides/notesSlide4.xml" Id="R3413d5b3053c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fa88128624e0d" /><Relationship Type="http://schemas.openxmlformats.org/officeDocument/2006/relationships/notesSlide" Target="/ppt/notesSlides/notesSlide5.xml" Id="R4ce2ff717402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c08ad7db44372" /><Relationship Type="http://schemas.openxmlformats.org/officeDocument/2006/relationships/notesSlide" Target="/ppt/notesSlides/notesSlide6.xml" Id="R0e9a12dd3f1b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b57fd0df64833" /><Relationship Type="http://schemas.openxmlformats.org/officeDocument/2006/relationships/notesSlide" Target="/ppt/notesSlides/notesSlide7.xml" Id="R09d5a147c1094a7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b7b06f5448a3" /><Relationship Type="http://schemas.openxmlformats.org/officeDocument/2006/relationships/notesSlide" Target="/ppt/notesSlides/notesSlide8.xml" Id="Rb58bacbd86854cf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b10888574aa4" /><Relationship Type="http://schemas.openxmlformats.org/officeDocument/2006/relationships/notesSlide" Target="/ppt/notesSlides/notesSlide9.xml" Id="Ra3f8bc46ee764f6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0D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6f0e882fa5452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E51341-7DE0-42FF-B700-F2AAB655A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712">
              <a:alpha val="40000"/>
            </a:srgbClr>
          </a:solidFill>
          <a:ln xmlns:a="http://schemas.openxmlformats.org/drawingml/2006/main" w="0">
            <a:solidFill>
              <a:srgbClr val="050712">
                <a:alpha val="40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B85742-AF6B-4B44-909A-0983BC15E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533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9FC"/>
                </a:solidFill>
              </a:defRPr>
            </a:pPr>
            <a:r>
              <a:rPr sz="1125" b="1">
                <a:solidFill>
                  <a:srgbClr val="F7F9FC"/>
                </a:solidFill>
              </a:rPr>
              <a:t>PRESENTACIÓN PARA SOCIOS Y COLABORADORES</a:t>
            </a:r>
          </a:p>
        </p:txBody>
      </p:sp>
    </p:spTree>
    <p:extLst>
      <p:ext uri="{BB962C8B-B14F-4D97-AF65-F5344CB8AC3E}">
        <p14:creationId xmlns:p14="http://schemas.microsoft.com/office/powerpoint/2010/main" val="19470525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90D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be259b929c4e58"/>
          <a:stretch xmlns:a="http://schemas.openxmlformats.org/drawingml/2006/main"/>
        </p:blipFill>
        <p:spPr>
          <a:xfrm xmlns:a="http://schemas.openxmlformats.org/drawingml/2006/main">
            <a:off x="1104900" y="514350"/>
            <a:ext cx="3257550" cy="6858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EC30F1-EC26-471D-AE11-9D945B7ED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64770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75" b="1">
                <a:solidFill>
                  <a:srgbClr val="F7F9FC"/>
                </a:solidFill>
              </a:defRPr>
            </a:pPr>
            <a:r>
              <a:rPr sz="3075" b="1">
                <a:solidFill>
                  <a:srgbClr val="F7F9FC"/>
                </a:solidFill>
              </a:rPr>
              <a:t>Buscamos socios para convertir interés en partidas reales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74D751-5F5F-4C5D-ABF4-428D4ED3D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6191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AAB3C5"/>
                </a:solidFill>
              </a:defRPr>
            </a:pPr>
            <a:r>
              <a:rPr sz="1725" b="0">
                <a:solidFill>
                  <a:srgbClr val="AAB3C5"/>
                </a:solidFill>
              </a:rPr>
              <a:t>No buscamos solo difusión. Buscamos colaboración para probar, aprender y construir una comunidad sostenible.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625377-E8CB-4AAB-8114-649976974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28700"/>
            <a:ext cx="19050" cy="445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CF3290-C037-43F3-994D-050A328CE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2573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D1CC"/>
          </a:solidFill>
          <a:ln xmlns:a="http://schemas.openxmlformats.org/drawingml/2006/main" w="0">
            <a:solidFill>
              <a:srgbClr val="12D1C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E78A98-6EC9-4F6D-A537-00390E3C2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1049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AAB3C5"/>
                </a:solidFill>
              </a:defRPr>
            </a:pPr>
            <a:r>
              <a:rPr sz="1650" b="1">
                <a:solidFill>
                  <a:srgbClr val="AAB3C5"/>
                </a:solidFill>
              </a:rPr>
              <a:t>Comunidades y administradores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F9FF99-44D4-4804-B343-4A3A165A4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9431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865F2"/>
          </a:solidFill>
          <a:ln xmlns:a="http://schemas.openxmlformats.org/drawingml/2006/main" w="0">
            <a:solidFill>
              <a:srgbClr val="5865F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9E6503-AD82-4BD1-AA3E-88DDF2F0F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7907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AAB3C5"/>
                </a:solidFill>
              </a:defRPr>
            </a:pPr>
            <a:r>
              <a:rPr sz="1650" b="1">
                <a:solidFill>
                  <a:srgbClr val="AAB3C5"/>
                </a:solidFill>
              </a:rPr>
              <a:t>Creadores y streamers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A408D5-BBF5-4517-9FEE-5EFD01988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6289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BA55D"/>
          </a:solidFill>
          <a:ln xmlns:a="http://schemas.openxmlformats.org/drawingml/2006/main" w="0">
            <a:solidFill>
              <a:srgbClr val="3BA55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159E35-9763-45B2-BD1E-57B1F57A1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4765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AAB3C5"/>
                </a:solidFill>
              </a:defRPr>
            </a:pPr>
            <a:r>
              <a:rPr sz="1650" b="1">
                <a:solidFill>
                  <a:srgbClr val="AAB3C5"/>
                </a:solidFill>
              </a:rPr>
              <a:t>Producto, tecnología y diseño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CFB40C-C218-4E89-BC8A-B01727782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3147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 w="0">
            <a:solidFill>
              <a:srgbClr val="F59E0B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321262-9C25-4202-8798-9DF8DA54B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1623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AAB3C5"/>
                </a:solidFill>
              </a:defRPr>
            </a:pPr>
            <a:r>
              <a:rPr sz="1650" b="1">
                <a:solidFill>
                  <a:srgbClr val="AAB3C5"/>
                </a:solidFill>
              </a:rPr>
              <a:t>Growth, alianzas y ventas B2B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1068F8-F582-4797-8CCA-36C84CDAA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0005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4899"/>
          </a:solidFill>
          <a:ln xmlns:a="http://schemas.openxmlformats.org/drawingml/2006/main" w="0">
            <a:solidFill>
              <a:srgbClr val="EC489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FAA089E-2787-4CA6-A4A8-F7EF9F847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8481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AAB3C5"/>
                </a:solidFill>
              </a:defRPr>
            </a:pPr>
            <a:r>
              <a:rPr sz="1650" b="1">
                <a:solidFill>
                  <a:srgbClr val="AAB3C5"/>
                </a:solidFill>
              </a:rPr>
              <a:t>Moderación, seguridad y convivencia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5E2E1F-8981-49FF-B777-BE5C5FF5F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6863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C"/>
          </a:solidFill>
          <a:ln xmlns:a="http://schemas.openxmlformats.org/drawingml/2006/main" w="0">
            <a:solidFill>
              <a:srgbClr val="F7F9F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0EB42F-967C-4728-BDBF-0D5335BFA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3390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9FC"/>
                </a:solidFill>
              </a:defRPr>
            </a:pPr>
            <a:r>
              <a:rPr sz="1650" b="1">
                <a:solidFill>
                  <a:srgbClr val="F7F9FC"/>
                </a:solidFill>
              </a:rPr>
              <a:t>Testers, mentores e inversión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B4F2A5-9BB7-44B4-8178-F9D24A943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6191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D1CC"/>
                </a:solidFill>
              </a:defRPr>
            </a:pPr>
            <a:r>
              <a:rPr sz="1500" b="1">
                <a:solidFill>
                  <a:srgbClr val="12D1CC"/>
                </a:solidFill>
              </a:rPr>
              <a:t>CONVERSEMOS  ·  PROBEMOS  ·  MIDAMOS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69AD3E-5DCE-4EAD-B08E-BB1660EE7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7F9FC"/>
                </a:solidFill>
              </a:defRPr>
            </a:pPr>
            <a:r>
              <a:rPr sz="2250" b="1">
                <a:solidFill>
                  <a:srgbClr val="F7F9FC"/>
                </a:solidFill>
              </a:rPr>
              <a:t>De jugar solo a tener equipo.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39E6E3-B171-4C8E-B6BE-59DDFE795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busco.team · plataforma en desarrollo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FC0BA6-20B0-405E-AEF8-311AA932A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62294331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90D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8951BC1-77C0-407A-B1D3-C8C4ADAEB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D1CC"/>
                </a:solidFill>
              </a:defRPr>
            </a:pPr>
            <a:r>
              <a:rPr sz="1125" b="1">
                <a:solidFill>
                  <a:srgbClr val="12D1CC"/>
                </a:solidFill>
              </a:rPr>
              <a:t>EL PROBLEMA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D09866-013A-40BD-86BA-ECFBBDA9D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9FC"/>
                </a:solidFill>
              </a:defRPr>
            </a:pPr>
            <a:r>
              <a:rPr sz="3000" b="1">
                <a:solidFill>
                  <a:srgbClr val="F7F9FC"/>
                </a:solidFill>
              </a:rPr>
              <a:t>Buscar equipo sigue siendo más difícil de lo que debería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D450B2-8DEB-405E-9CBE-3C4BDB299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6215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2D1CC"/>
                </a:solidFill>
              </a:defRPr>
            </a:pPr>
            <a:r>
              <a:rPr sz="2100" b="1">
                <a:solidFill>
                  <a:srgbClr val="12D1CC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992D74-CC83-4049-BF78-4C3ABD6D3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92405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9FC"/>
                </a:solidFill>
              </a:defRPr>
            </a:pPr>
            <a:r>
              <a:rPr sz="2100" b="1">
                <a:solidFill>
                  <a:srgbClr val="F7F9FC"/>
                </a:solidFill>
              </a:rPr>
              <a:t>Buscar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0A4F07-80F1-45B8-B7C3-361A8FE06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19431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AB3C5"/>
                </a:solidFill>
              </a:defRPr>
            </a:pPr>
            <a:r>
              <a:rPr sz="1500" b="0">
                <a:solidFill>
                  <a:srgbClr val="AAB3C5"/>
                </a:solidFill>
              </a:rPr>
              <a:t>Las publicaciones se pierden entre canales, servidores y redes.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022DD9-4776-4435-AAB4-1470E47CE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86050"/>
            <a:ext cx="904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34500F-E6C9-4D48-B0A4-5284F1C88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2D1CC"/>
                </a:solidFill>
              </a:defRPr>
            </a:pPr>
            <a:r>
              <a:rPr sz="2100" b="1">
                <a:solidFill>
                  <a:srgbClr val="12D1CC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129000-F748-4C92-ACB4-9099E407E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12420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9FC"/>
                </a:solidFill>
              </a:defRPr>
            </a:pPr>
            <a:r>
              <a:rPr sz="2100" b="1">
                <a:solidFill>
                  <a:srgbClr val="F7F9FC"/>
                </a:solidFill>
              </a:rPr>
              <a:t>Coordinar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DE1021-EDE8-4261-A1F5-BB3B657F0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14325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AB3C5"/>
                </a:solidFill>
              </a:defRPr>
            </a:pPr>
            <a:r>
              <a:rPr sz="1500" b="0">
                <a:solidFill>
                  <a:srgbClr val="AAB3C5"/>
                </a:solidFill>
              </a:rPr>
              <a:t>Horarios, región, cupos y objetivos se resuelven manualmente.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D257CD-8FE8-4E14-A4CB-7A0B6189F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86200"/>
            <a:ext cx="904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DD05AB-A52E-4B08-8677-274D7C517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6245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2D1CC"/>
                </a:solidFill>
              </a:defRPr>
            </a:pPr>
            <a:r>
              <a:rPr sz="2100" b="1">
                <a:solidFill>
                  <a:srgbClr val="12D1CC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FDFF13-3148-4D62-8D6E-123529AA1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32435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9FC"/>
                </a:solidFill>
              </a:defRPr>
            </a:pPr>
            <a:r>
              <a:rPr sz="2100" b="1">
                <a:solidFill>
                  <a:srgbClr val="F7F9FC"/>
                </a:solidFill>
              </a:rPr>
              <a:t>Confiar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3D509A-53DF-43E9-A2E8-D003F14C7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43434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AB3C5"/>
                </a:solidFill>
              </a:defRPr>
            </a:pPr>
            <a:r>
              <a:rPr sz="1500" b="0">
                <a:solidFill>
                  <a:srgbClr val="AAB3C5"/>
                </a:solidFill>
              </a:rPr>
              <a:t>Faltan señales claras antes de compartir una partida.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1BA5FF-0FC9-48D0-AAFD-1EEEAEB4D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790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5865F2"/>
                </a:solidFill>
              </a:defRPr>
            </a:pPr>
            <a:r>
              <a:rPr sz="1950" b="1">
                <a:solidFill>
                  <a:srgbClr val="5865F2"/>
                </a:solidFill>
              </a:rPr>
              <a:t>La fricción ocurre antes de entrar al juego.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1DE200-AD5A-47DB-9620-85D686C3E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busco.team · plataforma en desarrollo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11E9FD-5F43-404E-921E-59B4FAC57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309620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116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4C4D016-83E8-49D8-9595-B9C4F9821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D1CC"/>
                </a:solidFill>
              </a:defRPr>
            </a:pPr>
            <a:r>
              <a:rPr sz="1125" b="1">
                <a:solidFill>
                  <a:srgbClr val="12D1CC"/>
                </a:solidFill>
              </a:rPr>
              <a:t>LA SOLUCIÓN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8C7D49-B3ED-412A-8BB6-83AA17EF1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9FC"/>
                </a:solidFill>
              </a:defRPr>
            </a:pPr>
            <a:r>
              <a:rPr sz="3000" b="1">
                <a:solidFill>
                  <a:srgbClr val="F7F9FC"/>
                </a:solidFill>
              </a:rPr>
              <a:t>busco.team organiza el paso entre querer jugar y tener una partida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54A70C-713C-486E-B002-6AD3F7C4E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2194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865F2"/>
          </a:solidFill>
          <a:ln xmlns:a="http://schemas.openxmlformats.org/drawingml/2006/main" w="0">
            <a:solidFill>
              <a:srgbClr val="5865F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1253D4-732B-4768-9718-49909E0F2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194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D1CC"/>
          </a:solidFill>
          <a:ln xmlns:a="http://schemas.openxmlformats.org/drawingml/2006/main" w="0">
            <a:solidFill>
              <a:srgbClr val="12D1C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BAC085-437F-4BEE-94C9-54F1770E9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924175"/>
            <a:ext cx="6286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5865F2"/>
                </a:solidFill>
              </a:defRPr>
            </a:pPr>
            <a:r>
              <a:rPr sz="2850" b="1">
                <a:solidFill>
                  <a:srgbClr val="5865F2"/>
                </a:solidFill>
              </a:rPr>
              <a:t>→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8B4158-737E-4B8C-9D35-6979A14FA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924175"/>
            <a:ext cx="6286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12D1CC"/>
                </a:solidFill>
              </a:defRPr>
            </a:pPr>
            <a:r>
              <a:rPr sz="2850" b="1">
                <a:solidFill>
                  <a:srgbClr val="12D1CC"/>
                </a:solidFill>
              </a:rPr>
              <a:t>→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D8A2ED-DFD1-4913-9308-297540BC6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47900"/>
            <a:ext cx="2857500" cy="2152650"/>
          </a:xfrm>
          <a:prstGeom xmlns:a="http://schemas.openxmlformats.org/drawingml/2006/main" prst="roundRect">
            <a:avLst>
              <a:gd name="adj" fmla="val 7080"/>
            </a:avLst>
          </a:prstGeom>
          <a:solidFill xmlns:a="http://schemas.openxmlformats.org/drawingml/2006/main">
            <a:srgbClr val="181D30"/>
          </a:solidFill>
          <a:ln xmlns:a="http://schemas.openxmlformats.org/drawingml/2006/main" w="9525">
            <a:solidFill>
              <a:srgbClr val="343B5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4F53C5-9137-40FB-9556-ED79D803E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4765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865F2"/>
          </a:solidFill>
          <a:ln xmlns:a="http://schemas.openxmlformats.org/drawingml/2006/main" w="0">
            <a:solidFill>
              <a:srgbClr val="5865F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07560A-84E5-43C7-B1F6-CD904F8C9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4765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7F9FC"/>
                </a:solidFill>
              </a:defRPr>
            </a:pPr>
            <a:r>
              <a:rPr sz="1650" b="1">
                <a:solidFill>
                  <a:srgbClr val="F7F9FC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48CC9F-CB53-43EE-BBE9-C5B1C8135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086100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9FC"/>
                </a:solidFill>
              </a:defRPr>
            </a:pPr>
            <a:r>
              <a:rPr sz="2100" b="1">
                <a:solidFill>
                  <a:srgbClr val="F7F9FC"/>
                </a:solidFill>
              </a:rPr>
              <a:t>Descubre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ABA3EA-63D8-45DB-960D-1C0F4A89B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56235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Jugadores, partidas y comunidades activas.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9CB63E-3394-4662-80EC-E44A1BF3B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47900"/>
            <a:ext cx="2857500" cy="2152650"/>
          </a:xfrm>
          <a:prstGeom xmlns:a="http://schemas.openxmlformats.org/drawingml/2006/main" prst="roundRect">
            <a:avLst>
              <a:gd name="adj" fmla="val 7080"/>
            </a:avLst>
          </a:prstGeom>
          <a:solidFill xmlns:a="http://schemas.openxmlformats.org/drawingml/2006/main">
            <a:srgbClr val="181D30"/>
          </a:solidFill>
          <a:ln xmlns:a="http://schemas.openxmlformats.org/drawingml/2006/main" w="9525">
            <a:solidFill>
              <a:srgbClr val="343B5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3F210E-495D-47F4-82E7-26B4EB364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765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D1CC"/>
          </a:solidFill>
          <a:ln xmlns:a="http://schemas.openxmlformats.org/drawingml/2006/main" w="0">
            <a:solidFill>
              <a:srgbClr val="12D1C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6DF29F-32F4-488B-8253-0F0554ECD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765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7F9FC"/>
                </a:solidFill>
              </a:defRPr>
            </a:pPr>
            <a:r>
              <a:rPr sz="1650" b="1">
                <a:solidFill>
                  <a:srgbClr val="F7F9FC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4B4719-ED1F-4397-81BF-2CDF38359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086100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9FC"/>
                </a:solidFill>
              </a:defRPr>
            </a:pPr>
            <a:r>
              <a:rPr sz="2100" b="1">
                <a:solidFill>
                  <a:srgbClr val="F7F9FC"/>
                </a:solidFill>
              </a:rPr>
              <a:t>Organiza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B5E041-531D-40B9-9AB1-577A0EDE6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56235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Cupos, horario, requisitos y confirmaciones.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292267-9563-4188-A6CD-56A49D8F1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247900"/>
            <a:ext cx="2857500" cy="2152650"/>
          </a:xfrm>
          <a:prstGeom xmlns:a="http://schemas.openxmlformats.org/drawingml/2006/main" prst="roundRect">
            <a:avLst>
              <a:gd name="adj" fmla="val 7080"/>
            </a:avLst>
          </a:prstGeom>
          <a:solidFill xmlns:a="http://schemas.openxmlformats.org/drawingml/2006/main">
            <a:srgbClr val="181D30"/>
          </a:solidFill>
          <a:ln xmlns:a="http://schemas.openxmlformats.org/drawingml/2006/main" w="9525">
            <a:solidFill>
              <a:srgbClr val="343B5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3297E8-9C51-4649-9A02-BEA337D67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4765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BA55D"/>
          </a:solidFill>
          <a:ln xmlns:a="http://schemas.openxmlformats.org/drawingml/2006/main" w="0">
            <a:solidFill>
              <a:srgbClr val="3BA55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37A5AE2-0B5F-4FAF-AF51-2FB0B9F5E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4765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7F9FC"/>
                </a:solidFill>
              </a:defRPr>
            </a:pPr>
            <a:r>
              <a:rPr sz="1650" b="1">
                <a:solidFill>
                  <a:srgbClr val="F7F9FC"/>
                </a:solidFill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FF0511-F846-49F0-B1F6-6FBA75BA6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086100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9FC"/>
                </a:solidFill>
              </a:defRPr>
            </a:pPr>
            <a:r>
              <a:rPr sz="2100" b="1">
                <a:solidFill>
                  <a:srgbClr val="F7F9FC"/>
                </a:solidFill>
              </a:rPr>
              <a:t>Continúa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22A9F7-0A09-4C8C-97EE-97879B543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56235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La conversación y la convivencia siguen en Discord.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8359647-B727-4EC2-887E-379CB43F2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029200"/>
            <a:ext cx="10096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7F9FC"/>
                </a:solidFill>
              </a:defRPr>
            </a:pPr>
            <a:r>
              <a:rPr sz="1800" b="1">
                <a:solidFill>
                  <a:srgbClr val="F7F9FC"/>
                </a:solidFill>
              </a:rPr>
              <a:t>Discord no se reemplaza: se vuelve el destino natural de una coordinación mejor estructurada.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A58665-9158-4236-93E9-68D815D35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busco.team · plataforma en desarrollo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AA14EF2-A62B-4B96-807A-A13BF72A9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0960586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90D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6beb9d0a5a4698"/>
          <a:srcRect xmlns:a="http://schemas.openxmlformats.org/drawingml/2006/main" l="32986" t="0" r="3298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953250" y="0"/>
            <a:ext cx="5238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8D80FE-0B4C-401D-81DC-62E982B8F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0"/>
            <a:ext cx="1428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D19">
              <a:alpha val="80000"/>
            </a:srgbClr>
          </a:solidFill>
          <a:ln xmlns:a="http://schemas.openxmlformats.org/drawingml/2006/main" w="0">
            <a:solidFill>
              <a:srgbClr val="090D19">
                <a:alpha val="80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2A038C-E38F-4027-9E98-1D3ED9111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D19"/>
          </a:solidFill>
          <a:ln xmlns:a="http://schemas.openxmlformats.org/drawingml/2006/main" w="0">
            <a:solidFill>
              <a:srgbClr val="090D19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DBE2AE-73E3-4B88-A96D-322504229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D1CC"/>
                </a:solidFill>
              </a:defRPr>
            </a:pPr>
            <a:r>
              <a:rPr sz="1125" b="1">
                <a:solidFill>
                  <a:srgbClr val="12D1CC"/>
                </a:solidFill>
              </a:rPr>
              <a:t>MERCADO INICIAL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120A98-CAF8-43A0-BD97-25BBEE917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9FC"/>
                </a:solidFill>
              </a:defRPr>
            </a:pPr>
            <a:r>
              <a:rPr sz="3000" b="1">
                <a:solidFill>
                  <a:srgbClr val="F7F9FC"/>
                </a:solidFill>
              </a:rPr>
              <a:t>La oportunidad está en el gaming hispanohablante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1EFD92-1CE2-4076-BDC9-A58AD7823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AAB3C5"/>
                </a:solidFill>
              </a:defRPr>
            </a:pPr>
            <a:r>
              <a:rPr sz="1875" b="1">
                <a:solidFill>
                  <a:srgbClr val="AAB3C5"/>
                </a:solidFill>
              </a:rPr>
              <a:t>No buscamos abrir miles de juegos.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BD7F12-AD5B-40A4-AE55-4EFF76B34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571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7F9FC"/>
                </a:solidFill>
              </a:defRPr>
            </a:pPr>
            <a:r>
              <a:rPr sz="2250" b="1">
                <a:solidFill>
                  <a:srgbClr val="F7F9FC"/>
                </a:solidFill>
              </a:rPr>
              <a:t>Buscamos actividad real en pocos juegos.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476EEF-DB75-428A-B51D-EC1CFF871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90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D1CC"/>
          </a:solidFill>
          <a:ln xmlns:a="http://schemas.openxmlformats.org/drawingml/2006/main" w="0">
            <a:solidFill>
              <a:srgbClr val="12D1C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BEFE43-8E8D-4A00-8378-E0F10EA16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76600"/>
            <a:ext cx="342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9FC"/>
                </a:solidFill>
              </a:defRPr>
            </a:pPr>
            <a:r>
              <a:rPr sz="1800" b="1">
                <a:solidFill>
                  <a:srgbClr val="F7F9FC"/>
                </a:solidFill>
              </a:rPr>
              <a:t>DayZ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2E6E5F-5E01-476F-8165-AE43C8A9A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05250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865F2"/>
          </a:solidFill>
          <a:ln xmlns:a="http://schemas.openxmlformats.org/drawingml/2006/main" w="0">
            <a:solidFill>
              <a:srgbClr val="5865F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F8907F-CBC1-46F0-A69E-3900109FD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90950"/>
            <a:ext cx="342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9FC"/>
                </a:solidFill>
              </a:defRPr>
            </a:pPr>
            <a:r>
              <a:rPr sz="1800" b="1">
                <a:solidFill>
                  <a:srgbClr val="F7F9FC"/>
                </a:solidFill>
              </a:rPr>
              <a:t>Project Zomboid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6FADF9-BB12-4C80-9C0B-3429EA312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196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 w="0">
            <a:solidFill>
              <a:srgbClr val="F59E0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B0C2E2-70E4-43DB-A0BA-050EC7BFB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305300"/>
            <a:ext cx="342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9FC"/>
                </a:solidFill>
              </a:defRPr>
            </a:pPr>
            <a:r>
              <a:rPr sz="1800" b="1">
                <a:solidFill>
                  <a:srgbClr val="F7F9FC"/>
                </a:solidFill>
              </a:rPr>
              <a:t>Rust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FE99CC-CC16-4FF0-811A-9BA9C35E5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33950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A55D"/>
          </a:solidFill>
          <a:ln xmlns:a="http://schemas.openxmlformats.org/drawingml/2006/main" w="0">
            <a:solidFill>
              <a:srgbClr val="3BA55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351B72-7DFE-43CB-A00C-D39FE6DD4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819650"/>
            <a:ext cx="342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9FC"/>
                </a:solidFill>
              </a:defRPr>
            </a:pPr>
            <a:r>
              <a:rPr sz="1800" b="1">
                <a:solidFill>
                  <a:srgbClr val="F7F9FC"/>
                </a:solidFill>
              </a:rPr>
              <a:t>Minecraft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2BA92E-4B3E-4BCD-A64F-DBFA1585E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571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D1CC"/>
                </a:solidFill>
              </a:defRPr>
            </a:pPr>
            <a:r>
              <a:rPr sz="1500" b="0">
                <a:solidFill>
                  <a:srgbClr val="12D1CC"/>
                </a:solidFill>
              </a:rPr>
              <a:t>Foco inicial: PC · Chile y Latinoamérica · español primero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2DC1EC-F1CF-42AB-BF93-7FD0862E4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busco.team · plataforma en desarrollo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1696EB1-EB9A-4E1D-AD0F-F5C3438E7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9604081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116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5200B3-8102-4A51-97B1-B13AA5F18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D1CC"/>
                </a:solidFill>
              </a:defRPr>
            </a:pPr>
            <a:r>
              <a:rPr sz="1125" b="1">
                <a:solidFill>
                  <a:srgbClr val="12D1CC"/>
                </a:solidFill>
              </a:rPr>
              <a:t>APORTE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1E3779-51B6-4B2D-A4B0-05E890B3B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9FC"/>
                </a:solidFill>
              </a:defRPr>
            </a:pPr>
            <a:r>
              <a:rPr sz="3000" b="1">
                <a:solidFill>
                  <a:srgbClr val="F7F9FC"/>
                </a:solidFill>
              </a:rPr>
              <a:t>El valor va más allá de encontrar jugadores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7C7CE7-F6FE-4E2D-919C-6E4AE2F61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33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D1CC"/>
          </a:solidFill>
          <a:ln xmlns:a="http://schemas.openxmlformats.org/drawingml/2006/main" w="0">
            <a:solidFill>
              <a:srgbClr val="12D1CC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368370-5767-4905-94B4-D2272A953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D1CC"/>
                </a:solidFill>
              </a:defRPr>
            </a:pPr>
            <a:r>
              <a:rPr sz="1425" b="1">
                <a:solidFill>
                  <a:srgbClr val="12D1CC"/>
                </a:solidFill>
              </a:rPr>
              <a:t>Jugadores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5990EB-4398-43D1-B783-4AD5B6BAE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7F9FC"/>
                </a:solidFill>
              </a:defRPr>
            </a:pPr>
            <a:r>
              <a:rPr sz="2400" b="1">
                <a:solidFill>
                  <a:srgbClr val="F7F9FC"/>
                </a:solidFill>
              </a:rPr>
              <a:t>Menos aislamiento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CA16BC-BC7A-4C1F-B656-B4D7657BB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857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3C5"/>
                </a:solidFill>
              </a:defRPr>
            </a:pPr>
            <a:r>
              <a:rPr sz="1425" b="0">
                <a:solidFill>
                  <a:srgbClr val="AAB3C5"/>
                </a:solidFill>
              </a:rPr>
              <a:t>Más posibilidades de encontrar compañía y repetir buenas experiencias.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AC64DD-122D-417F-B769-9F5FD1979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114550"/>
            <a:ext cx="9525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5C10EF-EC4D-47AD-B383-0A9A1468E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095500"/>
            <a:ext cx="533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865F2"/>
          </a:solidFill>
          <a:ln xmlns:a="http://schemas.openxmlformats.org/drawingml/2006/main" w="0">
            <a:solidFill>
              <a:srgbClr val="5865F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EABA31-2B5D-47C1-9477-7CDEB5C3A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3812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865F2"/>
                </a:solidFill>
              </a:defRPr>
            </a:pPr>
            <a:r>
              <a:rPr sz="1425" b="1">
                <a:solidFill>
                  <a:srgbClr val="5865F2"/>
                </a:solidFill>
              </a:rPr>
              <a:t>Comunidades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8CD8B9-6F64-457A-9848-608DB6833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5275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7F9FC"/>
                </a:solidFill>
              </a:defRPr>
            </a:pPr>
            <a:r>
              <a:rPr sz="2400" b="1">
                <a:solidFill>
                  <a:srgbClr val="F7F9FC"/>
                </a:solidFill>
              </a:rPr>
              <a:t>Más actividad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F2D322-4239-44C9-A6F8-7B0488C68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714750"/>
            <a:ext cx="2857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3C5"/>
                </a:solidFill>
              </a:defRPr>
            </a:pPr>
            <a:r>
              <a:rPr sz="1425" b="0">
                <a:solidFill>
                  <a:srgbClr val="AAB3C5"/>
                </a:solidFill>
              </a:rPr>
              <a:t>Una vía estructurada para recibir integrantes, organizar partidas y retenerlos.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D76374-553F-4CC0-8668-548B6BE14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114550"/>
            <a:ext cx="9525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A0780C-F356-42A2-A5E3-17DB4DDB4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095500"/>
            <a:ext cx="533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A55D"/>
          </a:solidFill>
          <a:ln xmlns:a="http://schemas.openxmlformats.org/drawingml/2006/main" w="0">
            <a:solidFill>
              <a:srgbClr val="3BA55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C922C6-F965-43C8-874E-260BF5E4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BA55D"/>
                </a:solidFill>
              </a:defRPr>
            </a:pPr>
            <a:r>
              <a:rPr sz="1425" b="1">
                <a:solidFill>
                  <a:srgbClr val="3BA55D"/>
                </a:solidFill>
              </a:rPr>
              <a:t>Sociedad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C2C04D-AF54-49E5-A29B-3B1E22991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95275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7F9FC"/>
                </a:solidFill>
              </a:defRPr>
            </a:pPr>
            <a:r>
              <a:rPr sz="2400" b="1">
                <a:solidFill>
                  <a:srgbClr val="F7F9FC"/>
                </a:solidFill>
              </a:rPr>
              <a:t>Mejor convivencia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2CF73D-0210-4986-9149-85EAC00A8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14750"/>
            <a:ext cx="2857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3C5"/>
                </a:solidFill>
              </a:defRPr>
            </a:pPr>
            <a:r>
              <a:rPr sz="1425" b="0">
                <a:solidFill>
                  <a:srgbClr val="AAB3C5"/>
                </a:solidFill>
              </a:rPr>
              <a:t>Privacidad, moderación y espacios digitales donde cooperar y pertenecer.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F30FD6-09DE-4AE6-9262-3D46B088E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7F9FC"/>
                </a:solidFill>
              </a:defRPr>
            </a:pPr>
            <a:r>
              <a:rPr sz="2100" b="1">
                <a:solidFill>
                  <a:srgbClr val="F7F9FC"/>
                </a:solidFill>
              </a:rPr>
              <a:t>El resultado que importa: personas que vuelven a jugar juntas.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44755C-74C4-49D2-82C1-D480E1A6A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busco.team · plataforma en desarrollo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D9BCE1-39DB-426D-926C-D1A6C449E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324211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90D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D7507BD-8FE5-4C8C-B5BA-55F5B62EA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D1CC"/>
                </a:solidFill>
              </a:defRPr>
            </a:pPr>
            <a:r>
              <a:rPr sz="1125" b="1">
                <a:solidFill>
                  <a:srgbClr val="12D1CC"/>
                </a:solidFill>
              </a:rPr>
              <a:t>PANORAMA COMPETITIVO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393C67-160B-4CDD-B344-0D5BBA9F4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9FC"/>
                </a:solidFill>
              </a:defRPr>
            </a:pPr>
            <a:r>
              <a:rPr sz="3000" b="1">
                <a:solidFill>
                  <a:srgbClr val="F7F9FC"/>
                </a:solidFill>
              </a:rPr>
              <a:t>Competimos con herramientas globales y hábitos fragmentados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67E0FF-62CC-4917-9C2D-412288553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D1CC"/>
                </a:solidFill>
              </a:defRPr>
            </a:pPr>
            <a:r>
              <a:rPr sz="1275" b="1">
                <a:solidFill>
                  <a:srgbClr val="12D1CC"/>
                </a:solidFill>
              </a:rPr>
              <a:t>Alternativa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D13A96-027A-40F6-8D3F-F70D89F46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86690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D1CC"/>
                </a:solidFill>
              </a:defRPr>
            </a:pPr>
            <a:r>
              <a:rPr sz="1275" b="1">
                <a:solidFill>
                  <a:srgbClr val="12D1CC"/>
                </a:solidFill>
              </a:rPr>
              <a:t>Lo que resuelve bien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0EF6E5-B367-43BD-8EB9-22FAA1F67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186690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D1CC"/>
                </a:solidFill>
              </a:defRPr>
            </a:pPr>
            <a:r>
              <a:rPr sz="1275" b="1">
                <a:solidFill>
                  <a:srgbClr val="12D1CC"/>
                </a:solidFill>
              </a:rPr>
              <a:t>Espacio para busco.team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4A9A5B-D0FC-4379-8C4C-C01FDB149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BB3624-4154-4621-986B-241433F58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AB3C5"/>
                </a:solidFill>
              </a:defRPr>
            </a:pPr>
            <a:r>
              <a:rPr sz="1500" b="1">
                <a:solidFill>
                  <a:srgbClr val="AAB3C5"/>
                </a:solidFill>
              </a:rPr>
              <a:t>GameTree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D68371-6800-4A8A-A87D-46146127E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4574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LFG, compatibilidad y bot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37EA54-F80F-42DC-B591-4541C0222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457450"/>
            <a:ext cx="47434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9FC"/>
                </a:solidFill>
              </a:defRPr>
            </a:pPr>
            <a:r>
              <a:rPr sz="1350" b="0">
                <a:solidFill>
                  <a:srgbClr val="F7F9FC"/>
                </a:solidFill>
              </a:rPr>
              <a:t>Foco regional y comunidad hispana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526D90-6A33-494D-B85A-8D2A5AFED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861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618EB8-02D2-4AB0-82E6-44F6FB9D5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AB3C5"/>
                </a:solidFill>
              </a:defRPr>
            </a:pPr>
            <a:r>
              <a:rPr sz="1500" b="1">
                <a:solidFill>
                  <a:srgbClr val="AAB3C5"/>
                </a:solidFill>
              </a:rPr>
              <a:t>Noobly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934D2C-E11E-4DAE-8F79-795ECF0CA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23850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Amistades y perfiles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765A1D-5110-4BD0-9738-70B9E17B9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238500"/>
            <a:ext cx="47434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9FC"/>
                </a:solidFill>
              </a:defRPr>
            </a:pPr>
            <a:r>
              <a:rPr sz="1350" b="0">
                <a:solidFill>
                  <a:srgbClr val="F7F9FC"/>
                </a:solidFill>
              </a:rPr>
              <a:t>Partidas, comunidades y operación Discord-first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2E8E3A-6D26-4E76-8729-E08B9AD92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71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9EB074-4FCA-4CD5-96FE-CB01A12A9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AB3C5"/>
                </a:solidFill>
              </a:defRPr>
            </a:pPr>
            <a:r>
              <a:rPr sz="1500" b="1">
                <a:solidFill>
                  <a:srgbClr val="AAB3C5"/>
                </a:solidFill>
              </a:rPr>
              <a:t>Curry.gg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9A379A-23F4-4EC4-82A1-6E177A4E3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019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Reclutamiento competitivo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366E52-AE41-4326-AC35-E3D340758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019550"/>
            <a:ext cx="47434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9FC"/>
                </a:solidFill>
              </a:defRPr>
            </a:pPr>
            <a:r>
              <a:rPr sz="1350" b="0">
                <a:solidFill>
                  <a:srgbClr val="F7F9FC"/>
                </a:solidFill>
              </a:rPr>
              <a:t>Cooperación casual, persistente y por juego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B2916A8-6766-4627-A893-E35A143FA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482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B67D76-ED89-409B-8099-586B0FF9B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AB3C5"/>
                </a:solidFill>
              </a:defRPr>
            </a:pPr>
            <a:r>
              <a:rPr sz="1500" b="1">
                <a:solidFill>
                  <a:srgbClr val="AAB3C5"/>
                </a:solidFill>
              </a:rPr>
              <a:t>Discord / Reddit / Steam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97A8FF-6F73-44A7-ADC9-82B4B732B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80060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Audiencia y conversación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AA4129-D8B5-44C2-844E-37847E088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800600"/>
            <a:ext cx="47434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9FC"/>
                </a:solidFill>
              </a:defRPr>
            </a:pPr>
            <a:r>
              <a:rPr sz="1350" b="0">
                <a:solidFill>
                  <a:srgbClr val="F7F9FC"/>
                </a:solidFill>
              </a:rPr>
              <a:t>Descubrimiento estructurado y actividad vigente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9CE63EE-399F-4EBF-9EB2-9E3511C25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2B03B91-DCCF-4F4B-AD4B-F0E7BA0B4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67400"/>
            <a:ext cx="1082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865F2"/>
                </a:solidFill>
              </a:defRPr>
            </a:pPr>
            <a:r>
              <a:rPr sz="1800" b="1">
                <a:solidFill>
                  <a:srgbClr val="5865F2"/>
                </a:solidFill>
              </a:rPr>
              <a:t>La categoría existe. La oportunidad está en servir mejor un contexto específico.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C423041-19BF-4ED3-AA13-51896ADBD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busco.team · plataforma en desarrollo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17326C8-02E7-47D5-9817-9949D0BC7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6681745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116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E9F312-1707-4DA4-B4E9-46F824448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D1CC"/>
                </a:solidFill>
              </a:defRPr>
            </a:pPr>
            <a:r>
              <a:rPr sz="1125" b="1">
                <a:solidFill>
                  <a:srgbClr val="12D1CC"/>
                </a:solidFill>
              </a:rPr>
              <a:t>POSICIONAMIENTO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A3B6CE-6DCF-41B7-84C2-DB9C83FED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9FC"/>
                </a:solidFill>
              </a:defRPr>
            </a:pPr>
            <a:r>
              <a:rPr sz="3000" b="1">
                <a:solidFill>
                  <a:srgbClr val="F7F9FC"/>
                </a:solidFill>
              </a:rPr>
              <a:t>La diferencia es foco, no un catálogo infinito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15BB92-C09C-4050-959F-C2FC3EBAB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81200"/>
            <a:ext cx="247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800" b="1">
                <a:solidFill>
                  <a:srgbClr val="12D1CC"/>
                </a:solidFill>
              </a:defRPr>
            </a:pPr>
            <a:r>
              <a:rPr sz="10800" b="1">
                <a:solidFill>
                  <a:srgbClr val="12D1CC"/>
                </a:solidFill>
              </a:rPr>
              <a:t>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98DA69-1B77-4868-9ED0-2CED2068A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9FC"/>
                </a:solidFill>
              </a:defRPr>
            </a:pPr>
            <a:r>
              <a:rPr sz="1800" b="1">
                <a:solidFill>
                  <a:srgbClr val="F7F9FC"/>
                </a:solidFill>
              </a:rPr>
              <a:t>juegos iniciales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1B4CD3-6C8C-4AC5-B6C4-69581484F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14800"/>
            <a:ext cx="266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3C5"/>
                </a:solidFill>
              </a:defRPr>
            </a:pPr>
            <a:r>
              <a:rPr sz="1650" b="0">
                <a:solidFill>
                  <a:srgbClr val="AAB3C5"/>
                </a:solidFill>
              </a:rPr>
              <a:t>para construir densidad,</a:t>
            </a:r>
          </a:p>
          <a:p xmlns:a="http://schemas.openxmlformats.org/drawingml/2006/main">
            <a:pPr algn="l">
              <a:defRPr sz="1650" b="0">
                <a:solidFill>
                  <a:srgbClr val="AAB3C5"/>
                </a:solidFill>
              </a:defRPr>
            </a:pPr>
            <a:r>
              <a:rPr sz="1650" b="0">
                <a:solidFill>
                  <a:srgbClr val="AAB3C5"/>
                </a:solidFill>
              </a:rPr>
              <a:t>aprender y repetir.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838AE3-A691-4984-A3D0-DEC0F5A6E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1962150"/>
            <a:ext cx="190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46E67C-1FEF-4CBF-A2D8-DA18F9ED5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9431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D1CC"/>
                </a:solidFill>
              </a:defRPr>
            </a:pPr>
            <a:r>
              <a:rPr sz="1650" b="1">
                <a:solidFill>
                  <a:srgbClr val="12D1CC"/>
                </a:solidFill>
              </a:rPr>
              <a:t>Discord-first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EDE750-3C31-4080-9A8F-85FB418EC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43100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Identidad, conversación y comunidad conectadas.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0DCE9D-6AC7-41BE-BEEB-17544A6B5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6670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865F2"/>
                </a:solidFill>
              </a:defRPr>
            </a:pPr>
            <a:r>
              <a:rPr sz="1650" b="1">
                <a:solidFill>
                  <a:srgbClr val="5865F2"/>
                </a:solidFill>
              </a:rPr>
              <a:t>Perfil por juego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C3F6E5-F0AA-440E-8028-D2BE8271E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667000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Contexto útil sin una puntuación social genérica.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2BF574-A4E1-4BF1-96F3-7F3E31044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3909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D1CC"/>
                </a:solidFill>
              </a:defRPr>
            </a:pPr>
            <a:r>
              <a:rPr sz="1650" b="1">
                <a:solidFill>
                  <a:srgbClr val="12D1CC"/>
                </a:solidFill>
              </a:rPr>
              <a:t>Actividad vigente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CD2E1B-0752-4C1C-BC9D-83ABA818C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390900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Búsquedas que expiran y sesiones que se confirman.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B4ED99-B08E-43BD-B82A-B40903522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1148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865F2"/>
                </a:solidFill>
              </a:defRPr>
            </a:pPr>
            <a:r>
              <a:rPr sz="1650" b="1">
                <a:solidFill>
                  <a:srgbClr val="5865F2"/>
                </a:solidFill>
              </a:rPr>
              <a:t>Web pública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DDFAAB-C7D7-4DBC-8940-DCF7E3CB8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114800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Juegos y comunidades descubribles fuera de un servidor cerrado.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8867FA-75C2-41F9-82C4-C526312CA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8387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D1CC"/>
                </a:solidFill>
              </a:defRPr>
            </a:pPr>
            <a:r>
              <a:rPr sz="1650" b="1">
                <a:solidFill>
                  <a:srgbClr val="12D1CC"/>
                </a:solidFill>
              </a:rPr>
              <a:t>Modelo sostenible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0C6073-947E-492A-AAFF-EE8216BB6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838700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Herramientas Pro para comunidades, creadores y organizaciones.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8FCB84-9AA3-4764-97EB-DFF3B6572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busco.team · plataforma en desarrollo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D3A87B-9B6B-4714-9A60-B58A8D6D9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89221511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90D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D581B9D-788E-4FF4-BF36-0EC8B2147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D1CC"/>
                </a:solidFill>
              </a:defRPr>
            </a:pPr>
            <a:r>
              <a:rPr sz="1125" b="1">
                <a:solidFill>
                  <a:srgbClr val="12D1CC"/>
                </a:solidFill>
              </a:rPr>
              <a:t>ESTADO DEL PRODUCTO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C3081F-F880-4DEA-BF3F-706015050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9FC"/>
                </a:solidFill>
              </a:defRPr>
            </a:pPr>
            <a:r>
              <a:rPr sz="3000" b="1">
                <a:solidFill>
                  <a:srgbClr val="F7F9FC"/>
                </a:solidFill>
              </a:rPr>
              <a:t>La beta ya tiene una base operativa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2AC8D9-24DB-464C-81F1-FFEE7136D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76600"/>
            <a:ext cx="9791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B52"/>
          </a:solidFill>
          <a:ln xmlns:a="http://schemas.openxmlformats.org/drawingml/2006/main" w="0">
            <a:solidFill>
              <a:srgbClr val="343B5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DE5423-E540-4E14-A5F4-4A15CF5D6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0670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BA55D"/>
          </a:solidFill>
          <a:ln xmlns:a="http://schemas.openxmlformats.org/drawingml/2006/main" w="0">
            <a:solidFill>
              <a:srgbClr val="3BA55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85B8A7-4E6C-441B-BA60-60FAF7918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06705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7F9FC"/>
                </a:solidFill>
              </a:defRPr>
            </a:pPr>
            <a:r>
              <a:rPr sz="1500" b="1">
                <a:solidFill>
                  <a:srgbClr val="F7F9FC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A6E9C1-3AC2-4956-9926-C79763470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90950"/>
            <a:ext cx="257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BA55D"/>
                </a:solidFill>
              </a:defRPr>
            </a:pPr>
            <a:r>
              <a:rPr sz="1800" b="1">
                <a:solidFill>
                  <a:srgbClr val="3BA55D"/>
                </a:solidFill>
              </a:rPr>
              <a:t>Ya construido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5D922A-9A0F-4F24-9ACC-2DA5AFC18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2862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Discord OAuth · catálogo · búsquedas · sesiones · comunidades · Perfil · moderación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C51B4A-8D66-4D43-9DAD-7DD8F0599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670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D1CC"/>
          </a:solidFill>
          <a:ln xmlns:a="http://schemas.openxmlformats.org/drawingml/2006/main" w="0">
            <a:solidFill>
              <a:srgbClr val="12D1C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764EA2-953A-4BDB-905E-0124DBCF1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6705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7F9FC"/>
                </a:solidFill>
              </a:defRPr>
            </a:pPr>
            <a:r>
              <a:rPr sz="1500" b="1">
                <a:solidFill>
                  <a:srgbClr val="F7F9FC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32E283-54FE-4235-8CB8-F7516FC40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790950"/>
            <a:ext cx="257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D1CC"/>
                </a:solidFill>
              </a:defRPr>
            </a:pPr>
            <a:r>
              <a:rPr sz="1800" b="1">
                <a:solidFill>
                  <a:srgbClr val="12D1CC"/>
                </a:solidFill>
              </a:rPr>
              <a:t>Validar ahora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8AC198-A71E-445F-863E-27A12A820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2862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Comunidades fundadoras · actividad real · sesiones confirmadas · feedback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322A5F-631F-4875-924F-F9CD4E7AA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0670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865F2"/>
          </a:solidFill>
          <a:ln xmlns:a="http://schemas.openxmlformats.org/drawingml/2006/main" w="0">
            <a:solidFill>
              <a:srgbClr val="5865F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6B2CFB-9E55-4D53-B170-D2E4EBDA0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06705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7F9FC"/>
                </a:solidFill>
              </a:defRPr>
            </a:pPr>
            <a:r>
              <a:rPr sz="1500" b="1">
                <a:solidFill>
                  <a:srgbClr val="F7F9FC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9719E9-2B59-4660-BF9F-3925D6F7A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790950"/>
            <a:ext cx="257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865F2"/>
                </a:solidFill>
              </a:defRPr>
            </a:pPr>
            <a:r>
              <a:rPr sz="1800" b="1">
                <a:solidFill>
                  <a:srgbClr val="5865F2"/>
                </a:solidFill>
              </a:rPr>
              <a:t>Expandir después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F6B53F-CD1F-45C5-B8A9-AFBE8B0E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2862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3C5"/>
                </a:solidFill>
              </a:defRPr>
            </a:pPr>
            <a:r>
              <a:rPr sz="1350" b="0">
                <a:solidFill>
                  <a:srgbClr val="AAB3C5"/>
                </a:solidFill>
              </a:rPr>
              <a:t>Reclutamiento · creadores · planes Pro · nuevas comunidades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D06CB0-DC37-4722-8344-06387F231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10820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7F9FC"/>
                </a:solidFill>
              </a:defRPr>
            </a:pPr>
            <a:r>
              <a:rPr sz="2025" b="1">
                <a:solidFill>
                  <a:srgbClr val="F7F9FC"/>
                </a:solidFill>
              </a:rPr>
              <a:t>La próxima prueba no es técnica: es formar partidas de manera repetible.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A81844-D4D9-475F-BE1F-54483A478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busco.team · plataforma en desarrollo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040EBB-ABC2-4BB9-BCA1-9B9B6EE62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73200744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116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284ACCF-5B21-4165-AEC7-59D014A9D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2D1CC"/>
                </a:solidFill>
              </a:defRPr>
            </a:pPr>
            <a:r>
              <a:rPr sz="1125" b="1">
                <a:solidFill>
                  <a:srgbClr val="12D1CC"/>
                </a:solidFill>
              </a:rPr>
              <a:t>ESTRATEGIA DE VALIDACIÓN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B5BE35-2130-4DF0-93B2-4A35302BD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9FC"/>
                </a:solidFill>
              </a:defRPr>
            </a:pPr>
            <a:r>
              <a:rPr sz="3000" b="1">
                <a:solidFill>
                  <a:srgbClr val="F7F9FC"/>
                </a:solidFill>
              </a:rPr>
              <a:t>La densidad se construye con socios fundadores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61752F-8087-4B44-9CC3-B9EA8266C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1813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D1CC"/>
          </a:solidFill>
          <a:ln xmlns:a="http://schemas.openxmlformats.org/drawingml/2006/main" w="0">
            <a:solidFill>
              <a:srgbClr val="12D1CC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3F6FD8-2101-48D7-94F4-3C633C821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1813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865F2"/>
          </a:solidFill>
          <a:ln xmlns:a="http://schemas.openxmlformats.org/drawingml/2006/main" w="0">
            <a:solidFill>
              <a:srgbClr val="5865F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3426B2-B93D-4B81-8946-A6CA311B1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1813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A55D"/>
          </a:solidFill>
          <a:ln xmlns:a="http://schemas.openxmlformats.org/drawingml/2006/main" w="0">
            <a:solidFill>
              <a:srgbClr val="3BA55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CEED76-1593-4C5D-B9CB-905558FFA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89560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12D1CC"/>
                </a:solidFill>
              </a:defRPr>
            </a:pPr>
            <a:r>
              <a:rPr sz="2700" b="1">
                <a:solidFill>
                  <a:srgbClr val="12D1CC"/>
                </a:solidFill>
              </a:rPr>
              <a:t>→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50EDF5-3A0C-4349-8A5F-103F0F5AA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89560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5865F2"/>
                </a:solidFill>
              </a:defRPr>
            </a:pPr>
            <a:r>
              <a:rPr sz="2700" b="1">
                <a:solidFill>
                  <a:srgbClr val="5865F2"/>
                </a:solidFill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4EFFB9-0B7A-42A0-8A62-E6440FBD4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89560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3BA55D"/>
                </a:solidFill>
              </a:defRPr>
            </a:pPr>
            <a:r>
              <a:rPr sz="2700" b="1">
                <a:solidFill>
                  <a:srgbClr val="3BA55D"/>
                </a:solidFill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BCA54F-9AAD-4FEB-8AD6-226CDB037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00025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81D30"/>
          </a:solidFill>
          <a:ln xmlns:a="http://schemas.openxmlformats.org/drawingml/2006/main" w="9525">
            <a:solidFill>
              <a:srgbClr val="343B5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1A3957-4015-4B64-AA8D-2391DABCA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628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D1CC"/>
                </a:solidFill>
              </a:defRPr>
            </a:pPr>
            <a:r>
              <a:rPr sz="1650" b="1">
                <a:solidFill>
                  <a:srgbClr val="12D1CC"/>
                </a:solidFill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41B8B1-C571-48F7-A572-27E44F36B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861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F9FC"/>
                </a:solidFill>
              </a:defRPr>
            </a:pPr>
            <a:r>
              <a:rPr sz="1725" b="1">
                <a:solidFill>
                  <a:srgbClr val="F7F9FC"/>
                </a:solidFill>
              </a:rPr>
              <a:t>Comunidades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BC4823-F6C8-4308-A436-DCDFCB4C9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052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3C5"/>
                </a:solidFill>
              </a:defRPr>
            </a:pPr>
            <a:r>
              <a:rPr sz="1275" b="0">
                <a:solidFill>
                  <a:srgbClr val="AAB3C5"/>
                </a:solidFill>
              </a:rPr>
              <a:t>Traen actividad inicial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D2173D-1F8F-42AF-AF56-6A9343B06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438400"/>
            <a:ext cx="200025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81D30"/>
          </a:solidFill>
          <a:ln xmlns:a="http://schemas.openxmlformats.org/drawingml/2006/main" w="9525">
            <a:solidFill>
              <a:srgbClr val="343B5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B6445D-AE91-4427-9ABF-E9375BFA5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628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865F2"/>
                </a:solidFill>
              </a:defRPr>
            </a:pPr>
            <a:r>
              <a:rPr sz="1650" b="1">
                <a:solidFill>
                  <a:srgbClr val="5865F2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ED7BF0-EE58-470E-A548-B45D5E139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0861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F9FC"/>
                </a:solidFill>
              </a:defRPr>
            </a:pPr>
            <a:r>
              <a:rPr sz="1725" b="1">
                <a:solidFill>
                  <a:srgbClr val="F7F9FC"/>
                </a:solidFill>
              </a:rPr>
              <a:t>Partidas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BFC9A0-0864-4F2A-91E0-6CF73FA90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052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3C5"/>
                </a:solidFill>
              </a:defRPr>
            </a:pPr>
            <a:r>
              <a:rPr sz="1275" b="0">
                <a:solidFill>
                  <a:srgbClr val="AAB3C5"/>
                </a:solidFill>
              </a:rPr>
              <a:t>Generan valor visible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A12758-2985-442C-AF54-3C33A8696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38400"/>
            <a:ext cx="200025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81D30"/>
          </a:solidFill>
          <a:ln xmlns:a="http://schemas.openxmlformats.org/drawingml/2006/main" w="9525">
            <a:solidFill>
              <a:srgbClr val="343B5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8C3ACE-00EF-4D94-ACB3-4AD8553CF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28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BA55D"/>
                </a:solidFill>
              </a:defRPr>
            </a:pPr>
            <a:r>
              <a:rPr sz="1650" b="1">
                <a:solidFill>
                  <a:srgbClr val="3BA55D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F81E9F-524C-4A26-8FFD-32E50A19F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0861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F9FC"/>
                </a:solidFill>
              </a:defRPr>
            </a:pPr>
            <a:r>
              <a:rPr sz="1725" b="1">
                <a:solidFill>
                  <a:srgbClr val="F7F9FC"/>
                </a:solidFill>
              </a:rPr>
              <a:t>Confianza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90EC385-8B60-4006-B1A6-A6066373F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5052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3C5"/>
                </a:solidFill>
              </a:defRPr>
            </a:pPr>
            <a:r>
              <a:rPr sz="1275" b="0">
                <a:solidFill>
                  <a:srgbClr val="AAB3C5"/>
                </a:solidFill>
              </a:rPr>
              <a:t>Hace que la gente vuelva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A93A61E-0F39-4C85-ACD3-69CDA2349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438400"/>
            <a:ext cx="200025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81D30"/>
          </a:solidFill>
          <a:ln xmlns:a="http://schemas.openxmlformats.org/drawingml/2006/main" w="9525">
            <a:solidFill>
              <a:srgbClr val="343B5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845EAC-D0D9-4CC5-97AB-6947B0105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628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9E0B"/>
                </a:solidFill>
              </a:defRPr>
            </a:pPr>
            <a:r>
              <a:rPr sz="1650" b="1">
                <a:solidFill>
                  <a:srgbClr val="F59E0B"/>
                </a:solidFill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079BC4-6604-41F6-8415-95F3942A0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0861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F9FC"/>
                </a:solidFill>
              </a:defRPr>
            </a:pPr>
            <a:r>
              <a:rPr sz="1725" b="1">
                <a:solidFill>
                  <a:srgbClr val="F7F9FC"/>
                </a:solidFill>
              </a:rPr>
              <a:t>Crecimiento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B290323-9F39-4AE3-9161-8B393CF9A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5052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3C5"/>
                </a:solidFill>
              </a:defRPr>
            </a:pPr>
            <a:r>
              <a:rPr sz="1275" b="0">
                <a:solidFill>
                  <a:srgbClr val="AAB3C5"/>
                </a:solidFill>
              </a:rPr>
              <a:t>Atrae nuevas comunidades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16ABB03-0498-4635-8C98-048523F42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2D1CC"/>
                </a:solidFill>
              </a:defRPr>
            </a:pPr>
            <a:r>
              <a:rPr sz="2250" b="1">
                <a:solidFill>
                  <a:srgbClr val="12D1CC"/>
                </a:solidFill>
              </a:rPr>
              <a:t>Métrica norte: sesiones confirmadas por semana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2E80AC-F624-4BBA-BCAE-CCA0FAFE2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638800"/>
            <a:ext cx="990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AAB3C5"/>
                </a:solidFill>
              </a:defRPr>
            </a:pPr>
            <a:r>
              <a:rPr sz="1500" b="0">
                <a:solidFill>
                  <a:srgbClr val="AAB3C5"/>
                </a:solidFill>
              </a:rPr>
              <a:t>La meta inicial no es maximizar registros; es demostrar que la plataforma produce encuentros reales.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8243921-9EE0-43FC-B55C-5597BB0CC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busco.team · plataforma en desarrollo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F4C7E6D-5C55-4093-B9B7-F063F4885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727C91"/>
                </a:solidFill>
              </a:defRPr>
            </a:pPr>
            <a:r>
              <a:rPr sz="900" b="0">
                <a:solidFill>
                  <a:srgbClr val="727C91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6289182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2026-07-28T03:36:47.1090000Z</dcterms:created>
  <dcterms:modified xsi:type="dcterms:W3CDTF">2026-07-28T03:36:47.1090000Z</dcterms:modified>
</coreProperties>
</file>